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style2.xml" ContentType="application/vnd.ms-office.chartstyl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theme/themeOverride1.xml" ContentType="application/vnd.openxmlformats-officedocument.themeOverride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7" autoAdjust="0"/>
    <p:restoredTop sz="94694"/>
  </p:normalViewPr>
  <p:slideViewPr>
    <p:cSldViewPr snapToGrid="0" snapToObjects="1">
      <p:cViewPr varScale="1">
        <p:scale>
          <a:sx n="116" d="100"/>
          <a:sy n="116" d="100"/>
        </p:scale>
        <p:origin x="2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twies\Documents\Fire%20Board\Financials\2023\November%202023\November%202023%20Financials%20Worksheet%20(Summary)%20v1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twies\Documents\Fire%20Board\Financials\2023\November%202023\November%202023%20Financials%20Worksheet%20(Summary)%20v1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twies\Documents\Fire%20Board\Financials\2023\November%202023\November%202023%20Financials%20Worksheet%20(Summary)%20v1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twies\Documents\Fire%20Board\Financials\2023\November%202023\November%202023%20Financials%20Worksheet%20(Summary)%20v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Income BVA Monthly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'BVAG - November'!$B$3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November'!$C$2:$N$2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November'!$C$3:$N$3</c:f>
              <c:numCache>
                <c:formatCode>General</c:formatCode>
                <c:ptCount val="12"/>
                <c:pt idx="0">
                  <c:v>107179.94088416667</c:v>
                </c:pt>
                <c:pt idx="1">
                  <c:v>107179.94088416667</c:v>
                </c:pt>
                <c:pt idx="2">
                  <c:v>107179.94088416667</c:v>
                </c:pt>
                <c:pt idx="3">
                  <c:v>107179.94088416667</c:v>
                </c:pt>
                <c:pt idx="4">
                  <c:v>107179.94088416666</c:v>
                </c:pt>
                <c:pt idx="5">
                  <c:v>107179.94088416666</c:v>
                </c:pt>
                <c:pt idx="6">
                  <c:v>107179.94088416667</c:v>
                </c:pt>
                <c:pt idx="7">
                  <c:v>107179.94088416667</c:v>
                </c:pt>
                <c:pt idx="8">
                  <c:v>107179.94088416669</c:v>
                </c:pt>
                <c:pt idx="9">
                  <c:v>107179.9408841667</c:v>
                </c:pt>
                <c:pt idx="10">
                  <c:v>107179.94088416675</c:v>
                </c:pt>
                <c:pt idx="11">
                  <c:v>107179.94088416686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E2-48C7-8954-41213115FAB3}"/>
            </c:ext>
          </c:extLst>
        </c:ser>
        <c:ser>
          <c:idx val="1"/>
          <c:order val="1"/>
          <c:tx>
            <c:strRef>
              <c:f>'BVAG - November'!$B$4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November'!$C$2:$N$2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November'!$C$4:$N$4</c:f>
              <c:numCache>
                <c:formatCode>General</c:formatCode>
                <c:ptCount val="12"/>
                <c:pt idx="0">
                  <c:v>3021.23</c:v>
                </c:pt>
                <c:pt idx="1">
                  <c:v>66409.98000000001</c:v>
                </c:pt>
                <c:pt idx="2">
                  <c:v>342617.29</c:v>
                </c:pt>
                <c:pt idx="3">
                  <c:v>76426.280000000028</c:v>
                </c:pt>
                <c:pt idx="4">
                  <c:v>173380.45999999996</c:v>
                </c:pt>
                <c:pt idx="5">
                  <c:v>255692.87</c:v>
                </c:pt>
                <c:pt idx="6">
                  <c:v>248687.7699999999</c:v>
                </c:pt>
                <c:pt idx="7">
                  <c:v>43470</c:v>
                </c:pt>
                <c:pt idx="8">
                  <c:v>17679.930000000168</c:v>
                </c:pt>
                <c:pt idx="9">
                  <c:v>17009.810000000056</c:v>
                </c:pt>
                <c:pt idx="10">
                  <c:v>91206.339999999851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E2-48C7-8954-41213115FA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7283064"/>
        <c:axId val="-2147120808"/>
      </c:barChart>
      <c:catAx>
        <c:axId val="-2147283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20808"/>
        <c:crosses val="autoZero"/>
        <c:auto val="1"/>
        <c:lblAlgn val="ctr"/>
        <c:lblOffset val="100"/>
        <c:noMultiLvlLbl val="0"/>
      </c:catAx>
      <c:valAx>
        <c:axId val="-2147120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283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Income BVA Actual Accrual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'BVAG - November'!$B$9</c:f>
              <c:strCache>
                <c:ptCount val="1"/>
                <c:pt idx="0">
                  <c:v>Budget Accrual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November'!$C$8:$N$8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November'!$C$9:$N$9</c:f>
              <c:numCache>
                <c:formatCode>General</c:formatCode>
                <c:ptCount val="12"/>
                <c:pt idx="0">
                  <c:v>107179.94088416667</c:v>
                </c:pt>
                <c:pt idx="1">
                  <c:v>214359.88176833335</c:v>
                </c:pt>
                <c:pt idx="2">
                  <c:v>321539.82265250001</c:v>
                </c:pt>
                <c:pt idx="3">
                  <c:v>428719.76353666669</c:v>
                </c:pt>
                <c:pt idx="4">
                  <c:v>535899.70442083338</c:v>
                </c:pt>
                <c:pt idx="5">
                  <c:v>643079.64530500001</c:v>
                </c:pt>
                <c:pt idx="6">
                  <c:v>750259.58618916664</c:v>
                </c:pt>
                <c:pt idx="7">
                  <c:v>857439.52707333327</c:v>
                </c:pt>
                <c:pt idx="8">
                  <c:v>964619.4679574999</c:v>
                </c:pt>
                <c:pt idx="9">
                  <c:v>1071799.4088416665</c:v>
                </c:pt>
                <c:pt idx="10">
                  <c:v>1178979.3497258332</c:v>
                </c:pt>
                <c:pt idx="11">
                  <c:v>1286159.29061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D6-41BB-BC2D-3F30A20D52E2}"/>
            </c:ext>
          </c:extLst>
        </c:ser>
        <c:ser>
          <c:idx val="1"/>
          <c:order val="1"/>
          <c:tx>
            <c:strRef>
              <c:f>'BVAG - November'!$B$10</c:f>
              <c:strCache>
                <c:ptCount val="1"/>
                <c:pt idx="0">
                  <c:v>Actual Accrual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November'!$C$8:$N$8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November'!$C$10:$N$10</c:f>
              <c:numCache>
                <c:formatCode>General</c:formatCode>
                <c:ptCount val="12"/>
                <c:pt idx="0">
                  <c:v>3021.23</c:v>
                </c:pt>
                <c:pt idx="1">
                  <c:v>69431.210000000006</c:v>
                </c:pt>
                <c:pt idx="2">
                  <c:v>412048.5</c:v>
                </c:pt>
                <c:pt idx="3">
                  <c:v>488474.78</c:v>
                </c:pt>
                <c:pt idx="4">
                  <c:v>661855.24</c:v>
                </c:pt>
                <c:pt idx="5">
                  <c:v>917548.11</c:v>
                </c:pt>
                <c:pt idx="6">
                  <c:v>1166235.8799999999</c:v>
                </c:pt>
                <c:pt idx="7">
                  <c:v>1209705.8799999999</c:v>
                </c:pt>
                <c:pt idx="8">
                  <c:v>1227385.81</c:v>
                </c:pt>
                <c:pt idx="9">
                  <c:v>1244395.6200000001</c:v>
                </c:pt>
                <c:pt idx="10">
                  <c:v>1335601.96</c:v>
                </c:pt>
                <c:pt idx="11">
                  <c:v>1335601.96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D6-41BB-BC2D-3F30A20D52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7136696"/>
        <c:axId val="-2147134168"/>
      </c:barChart>
      <c:catAx>
        <c:axId val="-2147136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34168"/>
        <c:crosses val="autoZero"/>
        <c:auto val="1"/>
        <c:lblAlgn val="ctr"/>
        <c:lblOffset val="100"/>
        <c:noMultiLvlLbl val="0"/>
      </c:catAx>
      <c:valAx>
        <c:axId val="-2147134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36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Expenses BVA Monthly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'BVAG - November'!$B$21</c:f>
              <c:strCache>
                <c:ptCount val="1"/>
                <c:pt idx="0">
                  <c:v>Budgeted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November'!$C$19:$N$19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November'!$C$21:$N$21</c:f>
              <c:numCache>
                <c:formatCode>0.00</c:formatCode>
                <c:ptCount val="12"/>
                <c:pt idx="0">
                  <c:v>99041.633409999995</c:v>
                </c:pt>
                <c:pt idx="1">
                  <c:v>99041.633409999995</c:v>
                </c:pt>
                <c:pt idx="2">
                  <c:v>99041.633409999995</c:v>
                </c:pt>
                <c:pt idx="3">
                  <c:v>99041.633409999995</c:v>
                </c:pt>
                <c:pt idx="4">
                  <c:v>99041.633409999995</c:v>
                </c:pt>
                <c:pt idx="5">
                  <c:v>99041.633409999995</c:v>
                </c:pt>
                <c:pt idx="6">
                  <c:v>99041.633409999995</c:v>
                </c:pt>
                <c:pt idx="7">
                  <c:v>99041.633409999995</c:v>
                </c:pt>
                <c:pt idx="8">
                  <c:v>99041.633409999995</c:v>
                </c:pt>
                <c:pt idx="9">
                  <c:v>99041.633409999995</c:v>
                </c:pt>
                <c:pt idx="10">
                  <c:v>99041.633409999995</c:v>
                </c:pt>
                <c:pt idx="11">
                  <c:v>99041.633409999995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8E-4D90-B651-159537885C01}"/>
            </c:ext>
          </c:extLst>
        </c:ser>
        <c:ser>
          <c:idx val="0"/>
          <c:order val="1"/>
          <c:tx>
            <c:strRef>
              <c:f>'BVAG - November'!$B$20</c:f>
              <c:strCache>
                <c:ptCount val="1"/>
                <c:pt idx="0">
                  <c:v>Current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November'!$C$19:$N$19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November'!$C$20:$N$20</c:f>
              <c:numCache>
                <c:formatCode>0.00</c:formatCode>
                <c:ptCount val="12"/>
                <c:pt idx="0">
                  <c:v>76208.14</c:v>
                </c:pt>
                <c:pt idx="1">
                  <c:v>139607.82999999999</c:v>
                </c:pt>
                <c:pt idx="2">
                  <c:v>115219.13000000002</c:v>
                </c:pt>
                <c:pt idx="3">
                  <c:v>83182.22</c:v>
                </c:pt>
                <c:pt idx="4">
                  <c:v>96793.560000000027</c:v>
                </c:pt>
                <c:pt idx="5">
                  <c:v>101100.76999999997</c:v>
                </c:pt>
                <c:pt idx="6">
                  <c:v>68537.38</c:v>
                </c:pt>
                <c:pt idx="7">
                  <c:v>75876.090000000055</c:v>
                </c:pt>
                <c:pt idx="8">
                  <c:v>74305.239999999918</c:v>
                </c:pt>
                <c:pt idx="9">
                  <c:v>95213.790000000066</c:v>
                </c:pt>
                <c:pt idx="10">
                  <c:v>84353.80999999991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8E-4D90-B651-159537885C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4143800"/>
        <c:axId val="2093111576"/>
      </c:barChart>
      <c:catAx>
        <c:axId val="-2144143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3111576"/>
        <c:crosses val="autoZero"/>
        <c:auto val="1"/>
        <c:lblAlgn val="ctr"/>
        <c:lblOffset val="100"/>
        <c:noMultiLvlLbl val="0"/>
      </c:catAx>
      <c:valAx>
        <c:axId val="2093111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4143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Expenses</a:t>
            </a:r>
            <a:r>
              <a:rPr lang="en-US" baseline="0"/>
              <a:t> BVA Monthly Accrual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'BVAG - November'!$B$27</c:f>
              <c:strCache>
                <c:ptCount val="1"/>
                <c:pt idx="0">
                  <c:v>Budget Accrual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November'!$C$25:$N$25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November'!$C$27:$N$27</c:f>
              <c:numCache>
                <c:formatCode>0.00</c:formatCode>
                <c:ptCount val="12"/>
                <c:pt idx="0">
                  <c:v>99041.633409999995</c:v>
                </c:pt>
                <c:pt idx="1">
                  <c:v>198083.26681999999</c:v>
                </c:pt>
                <c:pt idx="2">
                  <c:v>297124.90022999997</c:v>
                </c:pt>
                <c:pt idx="3">
                  <c:v>396166.53363999998</c:v>
                </c:pt>
                <c:pt idx="4">
                  <c:v>495208.16704999999</c:v>
                </c:pt>
                <c:pt idx="5">
                  <c:v>594249.80045999994</c:v>
                </c:pt>
                <c:pt idx="6">
                  <c:v>693291.43386999995</c:v>
                </c:pt>
                <c:pt idx="7">
                  <c:v>792333.06727999996</c:v>
                </c:pt>
                <c:pt idx="8">
                  <c:v>891374.70068999997</c:v>
                </c:pt>
                <c:pt idx="9">
                  <c:v>990416.33409999998</c:v>
                </c:pt>
                <c:pt idx="10">
                  <c:v>1089457.9675099999</c:v>
                </c:pt>
                <c:pt idx="11">
                  <c:v>1188499.6009199999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71-47B6-8B7D-5B125CF86250}"/>
            </c:ext>
          </c:extLst>
        </c:ser>
        <c:ser>
          <c:idx val="0"/>
          <c:order val="1"/>
          <c:tx>
            <c:strRef>
              <c:f>'BVAG - November'!$B$26</c:f>
              <c:strCache>
                <c:ptCount val="1"/>
                <c:pt idx="0">
                  <c:v>Current Accrual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November'!$C$25:$N$25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November'!$C$26:$N$26</c:f>
              <c:numCache>
                <c:formatCode>General</c:formatCode>
                <c:ptCount val="12"/>
                <c:pt idx="0">
                  <c:v>76208.14</c:v>
                </c:pt>
                <c:pt idx="1">
                  <c:v>215815.96999999997</c:v>
                </c:pt>
                <c:pt idx="2">
                  <c:v>331035.09999999998</c:v>
                </c:pt>
                <c:pt idx="3">
                  <c:v>414217.31999999995</c:v>
                </c:pt>
                <c:pt idx="4">
                  <c:v>511010.88</c:v>
                </c:pt>
                <c:pt idx="5">
                  <c:v>612111.65</c:v>
                </c:pt>
                <c:pt idx="6">
                  <c:v>680649.03</c:v>
                </c:pt>
                <c:pt idx="7">
                  <c:v>756525.12000000011</c:v>
                </c:pt>
                <c:pt idx="8">
                  <c:v>830830.36</c:v>
                </c:pt>
                <c:pt idx="9">
                  <c:v>926044.15</c:v>
                </c:pt>
                <c:pt idx="10">
                  <c:v>1010397.96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71-47B6-8B7D-5B125CF862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28683736"/>
        <c:axId val="-2146531576"/>
      </c:barChart>
      <c:catAx>
        <c:axId val="2128683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6531576"/>
        <c:crosses val="autoZero"/>
        <c:auto val="1"/>
        <c:lblAlgn val="ctr"/>
        <c:lblOffset val="100"/>
        <c:noMultiLvlLbl val="0"/>
      </c:catAx>
      <c:valAx>
        <c:axId val="-2146531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8683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17FA8-390D-6747-8CE0-56D92DAE5960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1F1DA-9A7F-BD43-ADBB-AB65DA016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10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61F1DA-9A7F-BD43-ADBB-AB65DA0167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52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5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4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9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4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0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35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3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0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6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7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9052"/>
            <a:ext cx="8229600" cy="61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72308"/>
            <a:ext cx="8229600" cy="4953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8DA2C-B2C3-3349-AA9F-8CF2E1B95882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creen Shot 2020-04-14 at 8.15.19 PM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31" y="78154"/>
            <a:ext cx="2196123" cy="416108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68031" y="78154"/>
            <a:ext cx="8839200" cy="996461"/>
          </a:xfrm>
          <a:prstGeom prst="rect">
            <a:avLst/>
          </a:prstGeom>
          <a:noFill/>
          <a:ln>
            <a:solidFill>
              <a:schemeClr val="tx2"/>
            </a:solidFill>
          </a:ln>
          <a:effectLst>
            <a:outerShdw blurRad="40000"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2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1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NFPD Balance Sheet –  November 2023</a:t>
            </a:r>
          </a:p>
        </p:txBody>
      </p:sp>
      <p:sp>
        <p:nvSpPr>
          <p:cNvPr id="3" name="Rectangle 2"/>
          <p:cNvSpPr/>
          <p:nvPr/>
        </p:nvSpPr>
        <p:spPr>
          <a:xfrm>
            <a:off x="2676796" y="3244334"/>
            <a:ext cx="1846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D8080A-5502-4186-A452-3E4C01BA3B70}"/>
              </a:ext>
            </a:extLst>
          </p:cNvPr>
          <p:cNvSpPr txBox="1"/>
          <p:nvPr/>
        </p:nvSpPr>
        <p:spPr>
          <a:xfrm>
            <a:off x="2538688" y="4826130"/>
            <a:ext cx="63521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Items of note:</a:t>
            </a:r>
          </a:p>
          <a:p>
            <a:pPr marL="342900" indent="-342900">
              <a:buAutoNum type="arabicParenR"/>
            </a:pPr>
            <a:r>
              <a:rPr lang="en-US" sz="1600" dirty="0"/>
              <a:t>Total Unreserved = (Total Bank Accounts, Receivables) – (Reserve Fund, Apparatus Fund, Pension Fund, Payables)</a:t>
            </a:r>
          </a:p>
          <a:p>
            <a:pPr marL="342900" indent="-342900">
              <a:buAutoNum type="arabicParenR"/>
            </a:pPr>
            <a:r>
              <a:rPr lang="en-US" sz="1600" dirty="0"/>
              <a:t>Last year in November 2022: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/>
              <a:t>Total funds = $606,473.01</a:t>
            </a:r>
          </a:p>
          <a:p>
            <a:pPr marL="800100" lvl="1" indent="-342900">
              <a:buAutoNum type="alphaLcParenR"/>
            </a:pPr>
            <a:r>
              <a:rPr lang="en-US" sz="1600" dirty="0"/>
              <a:t>Total unreserved funds = $420,906.84</a:t>
            </a:r>
          </a:p>
        </p:txBody>
      </p: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AC5C3CDB-0A3A-B823-33CD-0CCEC04BC184}"/>
              </a:ext>
            </a:extLst>
          </p:cNvPr>
          <p:cNvGrpSpPr/>
          <p:nvPr/>
        </p:nvGrpSpPr>
        <p:grpSpPr>
          <a:xfrm>
            <a:off x="3123789" y="1343967"/>
            <a:ext cx="1166601" cy="1258967"/>
            <a:chOff x="2721622" y="1573245"/>
            <a:chExt cx="1166601" cy="1258967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090D6ED-B06F-83EA-DA0A-9F31C73BE6C2}"/>
                </a:ext>
              </a:extLst>
            </p:cNvPr>
            <p:cNvCxnSpPr/>
            <p:nvPr/>
          </p:nvCxnSpPr>
          <p:spPr>
            <a:xfrm flipV="1">
              <a:off x="3536219" y="1573245"/>
              <a:ext cx="352004" cy="16993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3965C1E-4239-7FF6-91CC-C474DC532176}"/>
                </a:ext>
              </a:extLst>
            </p:cNvPr>
            <p:cNvCxnSpPr>
              <a:cxnSpLocks/>
            </p:cNvCxnSpPr>
            <p:nvPr/>
          </p:nvCxnSpPr>
          <p:spPr>
            <a:xfrm>
              <a:off x="3536219" y="1938042"/>
              <a:ext cx="352004" cy="89417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196568C-D66E-DF00-5F42-E5204F8BBA84}"/>
                </a:ext>
              </a:extLst>
            </p:cNvPr>
            <p:cNvCxnSpPr>
              <a:cxnSpLocks/>
            </p:cNvCxnSpPr>
            <p:nvPr/>
          </p:nvCxnSpPr>
          <p:spPr>
            <a:xfrm>
              <a:off x="2722970" y="1747224"/>
              <a:ext cx="81324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070C63E-A31B-6166-BF64-6AAD7983B0BB}"/>
                </a:ext>
              </a:extLst>
            </p:cNvPr>
            <p:cNvCxnSpPr>
              <a:cxnSpLocks/>
            </p:cNvCxnSpPr>
            <p:nvPr/>
          </p:nvCxnSpPr>
          <p:spPr>
            <a:xfrm>
              <a:off x="2721622" y="1936038"/>
              <a:ext cx="81324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B8315303-1398-0025-B328-5A83A399AB54}"/>
              </a:ext>
            </a:extLst>
          </p:cNvPr>
          <p:cNvSpPr txBox="1"/>
          <p:nvPr/>
        </p:nvSpPr>
        <p:spPr>
          <a:xfrm>
            <a:off x="1193696" y="2778584"/>
            <a:ext cx="64494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Note: Reserved amount differs from Acct 1028 by $94.03, interest to be accrued in Gen Op Fund </a:t>
            </a:r>
          </a:p>
        </p:txBody>
      </p:sp>
      <p:graphicFrame>
        <p:nvGraphicFramePr>
          <p:cNvPr id="31" name="Table 127">
            <a:extLst>
              <a:ext uri="{FF2B5EF4-FFF2-40B4-BE49-F238E27FC236}">
                <a16:creationId xmlns:a16="http://schemas.microsoft.com/office/drawing/2014/main" id="{62079056-C206-5739-792B-55759C2168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865697"/>
              </p:ext>
            </p:extLst>
          </p:nvPr>
        </p:nvGraphicFramePr>
        <p:xfrm>
          <a:off x="553452" y="4207251"/>
          <a:ext cx="344527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635">
                  <a:extLst>
                    <a:ext uri="{9D8B030D-6E8A-4147-A177-3AD203B41FA5}">
                      <a16:colId xmlns:a16="http://schemas.microsoft.com/office/drawing/2014/main" val="1642123038"/>
                    </a:ext>
                  </a:extLst>
                </a:gridCol>
                <a:gridCol w="1722635">
                  <a:extLst>
                    <a:ext uri="{9D8B030D-6E8A-4147-A177-3AD203B41FA5}">
                      <a16:colId xmlns:a16="http://schemas.microsoft.com/office/drawing/2014/main" val="1349683440"/>
                    </a:ext>
                  </a:extLst>
                </a:gridCol>
              </a:tblGrid>
              <a:tr h="24651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Total Unreserved Funds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$611,983.69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026909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D34C5C84-3AA9-7E01-055F-F12CC2C95D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8336" y="1422665"/>
            <a:ext cx="3509963" cy="109537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BFA0109-A81E-9E49-3EDE-DFB0E6425763}"/>
              </a:ext>
            </a:extLst>
          </p:cNvPr>
          <p:cNvSpPr/>
          <p:nvPr/>
        </p:nvSpPr>
        <p:spPr>
          <a:xfrm>
            <a:off x="3148490" y="1332260"/>
            <a:ext cx="731520" cy="1554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9627BA3-CBEA-60C6-AEE2-494391195550}"/>
              </a:ext>
            </a:extLst>
          </p:cNvPr>
          <p:cNvSpPr/>
          <p:nvPr/>
        </p:nvSpPr>
        <p:spPr>
          <a:xfrm>
            <a:off x="3150142" y="1732827"/>
            <a:ext cx="731520" cy="1554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B8C7F30-EBBE-5ED5-59BA-1E71C780DFB6}"/>
              </a:ext>
            </a:extLst>
          </p:cNvPr>
          <p:cNvSpPr/>
          <p:nvPr/>
        </p:nvSpPr>
        <p:spPr>
          <a:xfrm>
            <a:off x="3156632" y="2117445"/>
            <a:ext cx="731520" cy="1554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1F971D8-DBF5-D432-2573-222223D5DE0D}"/>
              </a:ext>
            </a:extLst>
          </p:cNvPr>
          <p:cNvSpPr/>
          <p:nvPr/>
        </p:nvSpPr>
        <p:spPr>
          <a:xfrm>
            <a:off x="3148129" y="2330089"/>
            <a:ext cx="731520" cy="1554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FD9C6B1-18B6-1910-AE08-A4383F00DB72}"/>
              </a:ext>
            </a:extLst>
          </p:cNvPr>
          <p:cNvSpPr/>
          <p:nvPr/>
        </p:nvSpPr>
        <p:spPr>
          <a:xfrm>
            <a:off x="3148544" y="2526270"/>
            <a:ext cx="731520" cy="1554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58FB0D-1963-2361-0A0A-A31F94E6B4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281" y="1161736"/>
            <a:ext cx="2957513" cy="14668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A339515-292D-954B-BDCA-4BB1A4FA7E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731" y="3145218"/>
            <a:ext cx="3167063" cy="7334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7AC8B03-C83E-697D-77B2-85F2F8DF29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25858" y="3110245"/>
            <a:ext cx="2957513" cy="91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79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Income – November 2023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5858164"/>
            <a:ext cx="8511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sz="1200" dirty="0"/>
              <a:t>To date received $1,253,673 in tax revenue + $1,852 (donations) + $2,124 (uncategorized) + $4,200 (medical training) + $27,660 in interest income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1200" dirty="0"/>
              <a:t>$46K is bookkeeping adjustment required by Audit (offset in Expenses)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1200" dirty="0"/>
              <a:t>“Other Income” received in November, $77,511 (most Wildland Fire billing received)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1200" dirty="0"/>
              <a:t>District has received 104% of total 2023 income through November (~$51K delta)</a:t>
            </a:r>
          </a:p>
        </p:txBody>
      </p:sp>
      <p:pic>
        <p:nvPicPr>
          <p:cNvPr id="3074" name="FILTER" hidden="1">
            <a:extLst>
              <a:ext uri="{FF2B5EF4-FFF2-40B4-BE49-F238E27FC236}">
                <a16:creationId xmlns:a16="http://schemas.microsoft.com/office/drawing/2014/main" id="{BFC12365-A7A2-4555-8334-A59637DC95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95060A42-53D8-57A3-6493-571B34BE6E58}"/>
              </a:ext>
            </a:extLst>
          </p:cNvPr>
          <p:cNvGrpSpPr/>
          <p:nvPr/>
        </p:nvGrpSpPr>
        <p:grpSpPr>
          <a:xfrm>
            <a:off x="2018270" y="1074615"/>
            <a:ext cx="4986079" cy="3151396"/>
            <a:chOff x="1546524" y="1074615"/>
            <a:chExt cx="5457825" cy="4041952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21F8CEF9-CD28-A7EE-BE6C-4141D00D84A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46524" y="1074615"/>
              <a:ext cx="5457825" cy="1304925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1049D623-4D0D-B915-E33D-817B62CB504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546524" y="2368604"/>
              <a:ext cx="5457825" cy="2747963"/>
            </a:xfrm>
            <a:prstGeom prst="rect">
              <a:avLst/>
            </a:prstGeom>
          </p:spPr>
        </p:pic>
      </p:grp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3E0EDAD7-27F1-6543-B32F-2210AA7BF9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1484914"/>
              </p:ext>
            </p:extLst>
          </p:nvPr>
        </p:nvGraphicFramePr>
        <p:xfrm>
          <a:off x="140040" y="4129617"/>
          <a:ext cx="4334012" cy="1867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C391E14-3677-414A-B768-4E4FBB7225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5443612"/>
              </p:ext>
            </p:extLst>
          </p:nvPr>
        </p:nvGraphicFramePr>
        <p:xfrm>
          <a:off x="4876800" y="4129618"/>
          <a:ext cx="4208727" cy="1851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343781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Expense – </a:t>
            </a:r>
            <a:r>
              <a:rPr lang="en-US" sz="4400" dirty="0"/>
              <a:t>November</a:t>
            </a:r>
            <a:r>
              <a:rPr lang="en-US" dirty="0"/>
              <a:t> 2023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9238" y="6404967"/>
            <a:ext cx="4553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sz="1200" dirty="0"/>
              <a:t>“Other Expenses” mostly related Wildland expenses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1200" dirty="0"/>
              <a:t>$12.3K underspent for November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58F2AB-4F5F-5936-F112-82A0B045233C}"/>
              </a:ext>
            </a:extLst>
          </p:cNvPr>
          <p:cNvSpPr txBox="1"/>
          <p:nvPr/>
        </p:nvSpPr>
        <p:spPr>
          <a:xfrm>
            <a:off x="4727519" y="6539433"/>
            <a:ext cx="31949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sz="1200" dirty="0"/>
              <a:t>YTD underspent by ~$79K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A224D41-B3D4-6857-2F1E-999CD7700828}"/>
              </a:ext>
            </a:extLst>
          </p:cNvPr>
          <p:cNvSpPr/>
          <p:nvPr/>
        </p:nvSpPr>
        <p:spPr>
          <a:xfrm>
            <a:off x="4475535" y="2750120"/>
            <a:ext cx="503969" cy="13755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DAFFA05-7594-D447-5675-AD6F5836A660}"/>
              </a:ext>
            </a:extLst>
          </p:cNvPr>
          <p:cNvGrpSpPr/>
          <p:nvPr/>
        </p:nvGrpSpPr>
        <p:grpSpPr>
          <a:xfrm>
            <a:off x="1812323" y="1074615"/>
            <a:ext cx="5143903" cy="3716731"/>
            <a:chOff x="1661856" y="1102404"/>
            <a:chExt cx="5467366" cy="4187079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EFB3838-8AFB-5B5A-F73B-CC4D7921D097}"/>
                </a:ext>
              </a:extLst>
            </p:cNvPr>
            <p:cNvGrpSpPr/>
            <p:nvPr/>
          </p:nvGrpSpPr>
          <p:grpSpPr>
            <a:xfrm>
              <a:off x="1661856" y="1102404"/>
              <a:ext cx="5466061" cy="1833062"/>
              <a:chOff x="1661856" y="1102404"/>
              <a:chExt cx="5466061" cy="1833062"/>
            </a:xfrm>
          </p:grpSpPr>
          <p:pic>
            <p:nvPicPr>
              <p:cNvPr id="4" name="Picture 3">
                <a:extLst>
                  <a:ext uri="{FF2B5EF4-FFF2-40B4-BE49-F238E27FC236}">
                    <a16:creationId xmlns:a16="http://schemas.microsoft.com/office/drawing/2014/main" id="{7E073FDA-47B5-BA23-D01D-92383AF65E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670092" y="1282878"/>
                <a:ext cx="5457825" cy="1652588"/>
              </a:xfrm>
              <a:prstGeom prst="rect">
                <a:avLst/>
              </a:prstGeom>
            </p:spPr>
          </p:pic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3B5DAA31-B5F4-A8CB-D29A-324D086CF0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61856" y="1102404"/>
                <a:ext cx="5457825" cy="200025"/>
              </a:xfrm>
              <a:prstGeom prst="rect">
                <a:avLst/>
              </a:prstGeom>
            </p:spPr>
          </p:pic>
        </p:grp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CBA95C1-D31A-549B-C646-9DA4F6C520D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71397" y="2912995"/>
              <a:ext cx="5457825" cy="2376488"/>
            </a:xfrm>
            <a:prstGeom prst="rect">
              <a:avLst/>
            </a:prstGeom>
          </p:spPr>
        </p:pic>
      </p:grp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A4D186BD-3780-8549-9E55-9C8ECDD77E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9642273"/>
              </p:ext>
            </p:extLst>
          </p:nvPr>
        </p:nvGraphicFramePr>
        <p:xfrm>
          <a:off x="211667" y="4791345"/>
          <a:ext cx="4131734" cy="1694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2FFB2445-5737-3442-A2D2-323EFABCE1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2169286"/>
              </p:ext>
            </p:extLst>
          </p:nvPr>
        </p:nvGraphicFramePr>
        <p:xfrm>
          <a:off x="4199467" y="4778215"/>
          <a:ext cx="4886059" cy="1756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32327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Finance – </a:t>
            </a:r>
            <a:r>
              <a:rPr lang="en-US" sz="4400" dirty="0"/>
              <a:t>November</a:t>
            </a:r>
            <a:r>
              <a:rPr lang="en-US" dirty="0"/>
              <a:t> Summary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013" y="1280777"/>
            <a:ext cx="87435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NFPD should expect to leave 2023 with a budget surplus of ~ $200K</a:t>
            </a:r>
          </a:p>
          <a:p>
            <a:pPr marL="285750" indent="-285750">
              <a:buFont typeface="Wingdings" charset="2"/>
              <a:buChar char="Ø"/>
            </a:pPr>
            <a:r>
              <a:rPr lang="en-US" sz="1800" dirty="0"/>
              <a:t>Including the retained earnings from 2022 of $247,013, we should have a total surplus of ~ $447K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Need to move $74.5K - $13,073 (Command Vehicle payment) to the </a:t>
            </a:r>
            <a:r>
              <a:rPr lang="en-US" dirty="0" err="1"/>
              <a:t>Colotrust</a:t>
            </a:r>
            <a:r>
              <a:rPr lang="en-US" dirty="0"/>
              <a:t> Apparatus Fund.  This is the minimum through November but should move more at end of 2023 to have funds for initial new vehicle payments. (for Board visibility)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Nederland Fire funds are in good shape for month ending November 2023</a:t>
            </a:r>
          </a:p>
        </p:txBody>
      </p:sp>
    </p:spTree>
    <p:extLst>
      <p:ext uri="{BB962C8B-B14F-4D97-AF65-F5344CB8AC3E}">
        <p14:creationId xmlns:p14="http://schemas.microsoft.com/office/powerpoint/2010/main" val="2887393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5BABA26B305243A60A31FCA787FEA4" ma:contentTypeVersion="16" ma:contentTypeDescription="Create a new document." ma:contentTypeScope="" ma:versionID="abbdf615960f701f4047f661e72ce6a7">
  <xsd:schema xmlns:xsd="http://www.w3.org/2001/XMLSchema" xmlns:xs="http://www.w3.org/2001/XMLSchema" xmlns:p="http://schemas.microsoft.com/office/2006/metadata/properties" xmlns:ns2="0b42ca36-c917-426e-b10f-a601cd052900" xmlns:ns3="66d75f40-7d24-403a-a859-e7f12c41f900" targetNamespace="http://schemas.microsoft.com/office/2006/metadata/properties" ma:root="true" ma:fieldsID="6b2d2820ccbe2942691b58647bb0da69" ns2:_="" ns3:_="">
    <xsd:import namespace="0b42ca36-c917-426e-b10f-a601cd052900"/>
    <xsd:import namespace="66d75f40-7d24-403a-a859-e7f12c41f9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42ca36-c917-426e-b10f-a601cd0529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bc163435-b481-4f32-b3c0-29a0a12426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d75f40-7d24-403a-a859-e7f12c41f90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877865d3-a4a9-4a08-8cda-27d5374147dc}" ma:internalName="TaxCatchAll" ma:showField="CatchAllData" ma:web="66d75f40-7d24-403a-a859-e7f12c41f9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6d75f40-7d24-403a-a859-e7f12c41f900" xsi:nil="true"/>
    <lcf76f155ced4ddcb4097134ff3c332f xmlns="0b42ca36-c917-426e-b10f-a601cd05290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329377A-A47D-4C29-A85A-31F6D66597BE}"/>
</file>

<file path=customXml/itemProps2.xml><?xml version="1.0" encoding="utf-8"?>
<ds:datastoreItem xmlns:ds="http://schemas.openxmlformats.org/officeDocument/2006/customXml" ds:itemID="{30C8F697-0606-4A20-B365-73446EF311E8}"/>
</file>

<file path=customXml/itemProps3.xml><?xml version="1.0" encoding="utf-8"?>
<ds:datastoreItem xmlns:ds="http://schemas.openxmlformats.org/officeDocument/2006/customXml" ds:itemID="{2597CDBB-D074-4E83-9171-851502F8A3D0}"/>
</file>

<file path=docProps/app.xml><?xml version="1.0" encoding="utf-8"?>
<Properties xmlns="http://schemas.openxmlformats.org/officeDocument/2006/extended-properties" xmlns:vt="http://schemas.openxmlformats.org/officeDocument/2006/docPropsVTypes">
  <TotalTime>293543</TotalTime>
  <Words>294</Words>
  <Application>Microsoft Office PowerPoint</Application>
  <PresentationFormat>On-screen Show (4:3)</PresentationFormat>
  <Paragraphs>28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NFPD Balance Sheet –  November 2023</vt:lpstr>
      <vt:lpstr>NFPD Income – November 2023</vt:lpstr>
      <vt:lpstr>NFPD Expense – November 2023</vt:lpstr>
      <vt:lpstr>NFPD Finance – November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Wieseler</dc:creator>
  <cp:lastModifiedBy>Todd Wieseler</cp:lastModifiedBy>
  <cp:revision>173</cp:revision>
  <dcterms:created xsi:type="dcterms:W3CDTF">2020-08-05T18:00:36Z</dcterms:created>
  <dcterms:modified xsi:type="dcterms:W3CDTF">2023-12-20T04:01:02Z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0x010100AA5BABA26B305243A60A31FCA787FEA4</vt:lpwstr>
  </property>
</Properties>
</file>