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olors2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3\August%202023\August%202023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3\August%202023\August%202023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3\August%202023\August%202023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3\August%202023\August%202023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July'!$B$3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July'!$C$3:$N$3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107179.94088416667</c:v>
                </c:pt>
                <c:pt idx="2">
                  <c:v>107179.94088416667</c:v>
                </c:pt>
                <c:pt idx="3">
                  <c:v>107179.94088416667</c:v>
                </c:pt>
                <c:pt idx="4">
                  <c:v>107179.94088416666</c:v>
                </c:pt>
                <c:pt idx="5">
                  <c:v>107179.94088416666</c:v>
                </c:pt>
                <c:pt idx="6">
                  <c:v>107179.94088416667</c:v>
                </c:pt>
                <c:pt idx="7">
                  <c:v>107179.94088416667</c:v>
                </c:pt>
                <c:pt idx="8">
                  <c:v>107179.94088416669</c:v>
                </c:pt>
                <c:pt idx="9">
                  <c:v>107179.9408841667</c:v>
                </c:pt>
                <c:pt idx="10">
                  <c:v>107179.94088416675</c:v>
                </c:pt>
                <c:pt idx="11">
                  <c:v>107179.94088416686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DA-4DAA-83E6-70626044CCE5}"/>
            </c:ext>
          </c:extLst>
        </c:ser>
        <c:ser>
          <c:idx val="1"/>
          <c:order val="1"/>
          <c:tx>
            <c:strRef>
              <c:f>'BVAG - July'!$B$4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July'!$C$4:$N$4</c:f>
              <c:numCache>
                <c:formatCode>General</c:formatCode>
                <c:ptCount val="12"/>
                <c:pt idx="0">
                  <c:v>3021.23</c:v>
                </c:pt>
                <c:pt idx="1">
                  <c:v>66409.98000000001</c:v>
                </c:pt>
                <c:pt idx="2">
                  <c:v>342617.29</c:v>
                </c:pt>
                <c:pt idx="3">
                  <c:v>76426.280000000028</c:v>
                </c:pt>
                <c:pt idx="4">
                  <c:v>173380.45999999996</c:v>
                </c:pt>
                <c:pt idx="5">
                  <c:v>255692.87</c:v>
                </c:pt>
                <c:pt idx="6">
                  <c:v>248687.7699999999</c:v>
                </c:pt>
                <c:pt idx="7">
                  <c:v>43470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DA-4DAA-83E6-70626044C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July'!$B$9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July'!$C$9:$N$9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214359.88176833335</c:v>
                </c:pt>
                <c:pt idx="2">
                  <c:v>321539.82265250001</c:v>
                </c:pt>
                <c:pt idx="3">
                  <c:v>428719.76353666669</c:v>
                </c:pt>
                <c:pt idx="4">
                  <c:v>535899.70442083338</c:v>
                </c:pt>
                <c:pt idx="5">
                  <c:v>643079.64530500001</c:v>
                </c:pt>
                <c:pt idx="6">
                  <c:v>750259.58618916664</c:v>
                </c:pt>
                <c:pt idx="7">
                  <c:v>857439.52707333327</c:v>
                </c:pt>
                <c:pt idx="8">
                  <c:v>964619.4679574999</c:v>
                </c:pt>
                <c:pt idx="9">
                  <c:v>1071799.4088416665</c:v>
                </c:pt>
                <c:pt idx="10">
                  <c:v>1178979.3497258332</c:v>
                </c:pt>
                <c:pt idx="11">
                  <c:v>1286159.29061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1-4BDB-ACC6-4AC98A97D39B}"/>
            </c:ext>
          </c:extLst>
        </c:ser>
        <c:ser>
          <c:idx val="1"/>
          <c:order val="1"/>
          <c:tx>
            <c:strRef>
              <c:f>'BVAG - July'!$B$10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July'!$C$10:$N$10</c:f>
              <c:numCache>
                <c:formatCode>General</c:formatCode>
                <c:ptCount val="12"/>
                <c:pt idx="0">
                  <c:v>3021.23</c:v>
                </c:pt>
                <c:pt idx="1">
                  <c:v>69431.210000000006</c:v>
                </c:pt>
                <c:pt idx="2">
                  <c:v>412048.5</c:v>
                </c:pt>
                <c:pt idx="3">
                  <c:v>488474.78</c:v>
                </c:pt>
                <c:pt idx="4">
                  <c:v>661855.24</c:v>
                </c:pt>
                <c:pt idx="5">
                  <c:v>917548.11</c:v>
                </c:pt>
                <c:pt idx="6">
                  <c:v>1166235.8799999999</c:v>
                </c:pt>
                <c:pt idx="7">
                  <c:v>1209705.8799999999</c:v>
                </c:pt>
                <c:pt idx="8">
                  <c:v>1209705.8799999999</c:v>
                </c:pt>
                <c:pt idx="9">
                  <c:v>1209705.8799999999</c:v>
                </c:pt>
                <c:pt idx="10">
                  <c:v>1209705.8799999999</c:v>
                </c:pt>
                <c:pt idx="11">
                  <c:v>1209705.8799999999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31-4BDB-ACC6-4AC98A97D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July'!$B$21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July'!$C$21:$N$21</c:f>
              <c:numCache>
                <c:formatCode>0.00</c:formatCode>
                <c:ptCount val="12"/>
                <c:pt idx="0">
                  <c:v>99041.633409999995</c:v>
                </c:pt>
                <c:pt idx="1">
                  <c:v>99041.633409999995</c:v>
                </c:pt>
                <c:pt idx="2">
                  <c:v>99041.633409999995</c:v>
                </c:pt>
                <c:pt idx="3">
                  <c:v>99041.633409999995</c:v>
                </c:pt>
                <c:pt idx="4">
                  <c:v>99041.633409999995</c:v>
                </c:pt>
                <c:pt idx="5">
                  <c:v>99041.633409999995</c:v>
                </c:pt>
                <c:pt idx="6">
                  <c:v>99041.633409999995</c:v>
                </c:pt>
                <c:pt idx="7">
                  <c:v>99041.633409999995</c:v>
                </c:pt>
                <c:pt idx="8">
                  <c:v>99041.633409999995</c:v>
                </c:pt>
                <c:pt idx="9">
                  <c:v>102041.63340999999</c:v>
                </c:pt>
                <c:pt idx="10">
                  <c:v>99041.633409999995</c:v>
                </c:pt>
                <c:pt idx="11">
                  <c:v>99041.633409999995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1-4D43-B91A-EDBFA72197E7}"/>
            </c:ext>
          </c:extLst>
        </c:ser>
        <c:ser>
          <c:idx val="0"/>
          <c:order val="1"/>
          <c:tx>
            <c:strRef>
              <c:f>'BVAG - July'!$B$20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July'!$C$20:$N$20</c:f>
              <c:numCache>
                <c:formatCode>0.00</c:formatCode>
                <c:ptCount val="12"/>
                <c:pt idx="0">
                  <c:v>76208.14</c:v>
                </c:pt>
                <c:pt idx="1">
                  <c:v>139607.82999999999</c:v>
                </c:pt>
                <c:pt idx="2">
                  <c:v>115219.13000000002</c:v>
                </c:pt>
                <c:pt idx="3">
                  <c:v>83182.22</c:v>
                </c:pt>
                <c:pt idx="4">
                  <c:v>96793.560000000027</c:v>
                </c:pt>
                <c:pt idx="5">
                  <c:v>101100.76999999997</c:v>
                </c:pt>
                <c:pt idx="6">
                  <c:v>68537.38</c:v>
                </c:pt>
                <c:pt idx="7">
                  <c:v>75876.090000000055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1-4D43-B91A-EDBFA7219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July'!$B$27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July'!$C$27:$N$27</c:f>
              <c:numCache>
                <c:formatCode>0.00</c:formatCode>
                <c:ptCount val="12"/>
                <c:pt idx="0">
                  <c:v>99041.633409999995</c:v>
                </c:pt>
                <c:pt idx="1">
                  <c:v>198083.26681999999</c:v>
                </c:pt>
                <c:pt idx="2">
                  <c:v>297124.90022999997</c:v>
                </c:pt>
                <c:pt idx="3">
                  <c:v>396166.53363999998</c:v>
                </c:pt>
                <c:pt idx="4">
                  <c:v>495208.16704999999</c:v>
                </c:pt>
                <c:pt idx="5">
                  <c:v>594249.80045999994</c:v>
                </c:pt>
                <c:pt idx="6">
                  <c:v>693291.43386999995</c:v>
                </c:pt>
                <c:pt idx="7">
                  <c:v>792333.06727999996</c:v>
                </c:pt>
                <c:pt idx="8">
                  <c:v>891374.70068999997</c:v>
                </c:pt>
                <c:pt idx="9">
                  <c:v>993416.33409999998</c:v>
                </c:pt>
                <c:pt idx="10">
                  <c:v>1092457.9675099999</c:v>
                </c:pt>
                <c:pt idx="11">
                  <c:v>1191499.6009199999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A-4CAD-BFD9-E81EC61A9AD2}"/>
            </c:ext>
          </c:extLst>
        </c:ser>
        <c:ser>
          <c:idx val="0"/>
          <c:order val="1"/>
          <c:tx>
            <c:strRef>
              <c:f>'BVAG - July'!$B$26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July'!$C$26:$N$26</c:f>
              <c:numCache>
                <c:formatCode>General</c:formatCode>
                <c:ptCount val="12"/>
                <c:pt idx="0">
                  <c:v>76208.14</c:v>
                </c:pt>
                <c:pt idx="1">
                  <c:v>215815.96999999997</c:v>
                </c:pt>
                <c:pt idx="2">
                  <c:v>331035.09999999998</c:v>
                </c:pt>
                <c:pt idx="3">
                  <c:v>414217.31999999995</c:v>
                </c:pt>
                <c:pt idx="4">
                  <c:v>511010.88</c:v>
                </c:pt>
                <c:pt idx="5">
                  <c:v>612111.65</c:v>
                </c:pt>
                <c:pt idx="6">
                  <c:v>680649.03</c:v>
                </c:pt>
                <c:pt idx="7">
                  <c:v>756525.12000000011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EA-4CAD-BFD9-E81EC61A9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August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2567527" y="4624782"/>
            <a:ext cx="6352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Total Unreserved = (Total Bank Accounts) – (Reserve Fund, Apparatus Fund, Pension Fund, Payables)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August 2022: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$739,215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$532,807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C5C3CDB-0A3A-B823-33CD-0CCEC04BC184}"/>
              </a:ext>
            </a:extLst>
          </p:cNvPr>
          <p:cNvGrpSpPr/>
          <p:nvPr/>
        </p:nvGrpSpPr>
        <p:grpSpPr>
          <a:xfrm>
            <a:off x="3123789" y="1343967"/>
            <a:ext cx="1166601" cy="1258967"/>
            <a:chOff x="2721622" y="1573245"/>
            <a:chExt cx="1166601" cy="125896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090D6ED-B06F-83EA-DA0A-9F31C73BE6C2}"/>
                </a:ext>
              </a:extLst>
            </p:cNvPr>
            <p:cNvCxnSpPr/>
            <p:nvPr/>
          </p:nvCxnSpPr>
          <p:spPr>
            <a:xfrm flipV="1">
              <a:off x="3536219" y="1573245"/>
              <a:ext cx="352004" cy="1699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3965C1E-4239-7FF6-91CC-C474DC532176}"/>
                </a:ext>
              </a:extLst>
            </p:cNvPr>
            <p:cNvCxnSpPr>
              <a:cxnSpLocks/>
            </p:cNvCxnSpPr>
            <p:nvPr/>
          </p:nvCxnSpPr>
          <p:spPr>
            <a:xfrm>
              <a:off x="3536219" y="1938042"/>
              <a:ext cx="352004" cy="8941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96568C-D66E-DF00-5F42-E5204F8BBA84}"/>
                </a:ext>
              </a:extLst>
            </p:cNvPr>
            <p:cNvCxnSpPr>
              <a:cxnSpLocks/>
            </p:cNvCxnSpPr>
            <p:nvPr/>
          </p:nvCxnSpPr>
          <p:spPr>
            <a:xfrm>
              <a:off x="2722970" y="1747224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70C63E-A31B-6166-BF64-6AAD7983B0BB}"/>
                </a:ext>
              </a:extLst>
            </p:cNvPr>
            <p:cNvCxnSpPr>
              <a:cxnSpLocks/>
            </p:cNvCxnSpPr>
            <p:nvPr/>
          </p:nvCxnSpPr>
          <p:spPr>
            <a:xfrm>
              <a:off x="2721622" y="1936038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8315303-1398-0025-B328-5A83A399AB54}"/>
              </a:ext>
            </a:extLst>
          </p:cNvPr>
          <p:cNvSpPr txBox="1"/>
          <p:nvPr/>
        </p:nvSpPr>
        <p:spPr>
          <a:xfrm>
            <a:off x="1193696" y="2926865"/>
            <a:ext cx="6449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Reserved amount differs from Acct 1028 by $1,301.78, interest to be accrued in Gen Op Fund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5285F94-E0FE-3E69-D90F-79DBE946B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42" y="3929010"/>
            <a:ext cx="3471863" cy="190500"/>
          </a:xfrm>
          <a:prstGeom prst="rect">
            <a:avLst/>
          </a:prstGeom>
        </p:spPr>
      </p:pic>
      <p:graphicFrame>
        <p:nvGraphicFramePr>
          <p:cNvPr id="31" name="Table 127">
            <a:extLst>
              <a:ext uri="{FF2B5EF4-FFF2-40B4-BE49-F238E27FC236}">
                <a16:creationId xmlns:a16="http://schemas.microsoft.com/office/drawing/2014/main" id="{62079056-C206-5739-792B-55759C216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682185"/>
              </p:ext>
            </p:extLst>
          </p:nvPr>
        </p:nvGraphicFramePr>
        <p:xfrm>
          <a:off x="66492" y="3946315"/>
          <a:ext cx="387189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946">
                  <a:extLst>
                    <a:ext uri="{9D8B030D-6E8A-4147-A177-3AD203B41FA5}">
                      <a16:colId xmlns:a16="http://schemas.microsoft.com/office/drawing/2014/main" val="1642123038"/>
                    </a:ext>
                  </a:extLst>
                </a:gridCol>
                <a:gridCol w="1935946">
                  <a:extLst>
                    <a:ext uri="{9D8B030D-6E8A-4147-A177-3AD203B41FA5}">
                      <a16:colId xmlns:a16="http://schemas.microsoft.com/office/drawing/2014/main" val="1349683440"/>
                    </a:ext>
                  </a:extLst>
                </a:gridCol>
              </a:tblGrid>
              <a:tr h="24651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Unreserved Funds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$906,297.60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2690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CD99293-1E56-2DF7-67AA-BDBFF1726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190" y="1342211"/>
            <a:ext cx="3143250" cy="14620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4C5C84-3AA9-7E01-055F-F12CC2C95D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8336" y="1422665"/>
            <a:ext cx="3509963" cy="10953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67F2DA-9682-DC78-DBD6-5EACDC8719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642" y="3574840"/>
            <a:ext cx="3757613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</a:t>
            </a:r>
            <a:r>
              <a:rPr lang="en-US" sz="4400" dirty="0"/>
              <a:t>August</a:t>
            </a:r>
            <a:r>
              <a:rPr lang="en-US" dirty="0"/>
              <a:t>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011" y="5400023"/>
            <a:ext cx="8511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$1,183,942 in tax revenue + $1652 (donations) + $7,919 (uncategorized) +$18,694 in interest income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No “Other Income” received in August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District has received 94% of total 2023 income through August (~$76K delta)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Last year, September through December District received ~ $90K in revenue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9C91257-190A-FF69-3C42-8A7AB62E92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980" y="1093311"/>
            <a:ext cx="7265934" cy="1599089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413553"/>
              </p:ext>
            </p:extLst>
          </p:nvPr>
        </p:nvGraphicFramePr>
        <p:xfrm>
          <a:off x="124894" y="2912534"/>
          <a:ext cx="4362439" cy="231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920791"/>
              </p:ext>
            </p:extLst>
          </p:nvPr>
        </p:nvGraphicFramePr>
        <p:xfrm>
          <a:off x="4487333" y="2912534"/>
          <a:ext cx="4600575" cy="231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August</a:t>
            </a:r>
            <a:r>
              <a:rPr lang="en-US" dirty="0"/>
              <a:t>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302" y="5896765"/>
            <a:ext cx="4553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No “Other Expenses” reported for August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$32K underspent for August ($67,141)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F2AB-4F5F-5936-F112-82A0B045233C}"/>
              </a:ext>
            </a:extLst>
          </p:cNvPr>
          <p:cNvSpPr txBox="1"/>
          <p:nvPr/>
        </p:nvSpPr>
        <p:spPr>
          <a:xfrm>
            <a:off x="5045572" y="5911957"/>
            <a:ext cx="319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YTD underspent by $35,808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85AD50-D9D0-F04C-3DF7-18C7741C3E94}"/>
              </a:ext>
            </a:extLst>
          </p:cNvPr>
          <p:cNvGrpSpPr/>
          <p:nvPr/>
        </p:nvGrpSpPr>
        <p:grpSpPr>
          <a:xfrm>
            <a:off x="1107810" y="1081340"/>
            <a:ext cx="6647657" cy="1964918"/>
            <a:chOff x="1327943" y="1759102"/>
            <a:chExt cx="5929313" cy="165470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2B165C3-0220-DC5E-6B7C-D754304D9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7943" y="1942193"/>
              <a:ext cx="5929313" cy="1471613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5200B08-0C19-0FE0-67DC-565AF27CE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27943" y="1759102"/>
              <a:ext cx="5929313" cy="200025"/>
            </a:xfrm>
            <a:prstGeom prst="rect">
              <a:avLst/>
            </a:prstGeom>
          </p:spPr>
        </p:pic>
      </p:grp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890163"/>
              </p:ext>
            </p:extLst>
          </p:nvPr>
        </p:nvGraphicFramePr>
        <p:xfrm>
          <a:off x="62442" y="3263673"/>
          <a:ext cx="4187826" cy="255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048694"/>
              </p:ext>
            </p:extLst>
          </p:nvPr>
        </p:nvGraphicFramePr>
        <p:xfrm>
          <a:off x="4678873" y="3263672"/>
          <a:ext cx="4187826" cy="2512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August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Assuming that we achieve the income target and have an even month burn of $99K per month, we should end the year with a $133K budget surplus (not including Retained Earnings carryover from 2022 of $257K)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Nederland Fire funds are in good shape for month ending August 2023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6" ma:contentTypeDescription="Create a new document." ma:contentTypeScope="" ma:versionID="abbdf615960f701f4047f661e72ce6a7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6b2d2820ccbe2942691b58647bb0da69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A30846D-7A32-429B-96C5-CA3966CD3307}"/>
</file>

<file path=customXml/itemProps2.xml><?xml version="1.0" encoding="utf-8"?>
<ds:datastoreItem xmlns:ds="http://schemas.openxmlformats.org/officeDocument/2006/customXml" ds:itemID="{406980BB-1507-4CB4-A4B9-D60F7384099A}"/>
</file>

<file path=customXml/itemProps3.xml><?xml version="1.0" encoding="utf-8"?>
<ds:datastoreItem xmlns:ds="http://schemas.openxmlformats.org/officeDocument/2006/customXml" ds:itemID="{44EF739C-4E4B-4DF4-A1F6-3BA35E77082C}"/>
</file>

<file path=docProps/app.xml><?xml version="1.0" encoding="utf-8"?>
<Properties xmlns="http://schemas.openxmlformats.org/officeDocument/2006/extended-properties" xmlns:vt="http://schemas.openxmlformats.org/officeDocument/2006/docPropsVTypes">
  <TotalTime>263362</TotalTime>
  <Words>239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August 2023</vt:lpstr>
      <vt:lpstr>NFPD Income – August 2023</vt:lpstr>
      <vt:lpstr>NFPD Expense – August 2023</vt:lpstr>
      <vt:lpstr>NFPD Finance – August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152</cp:revision>
  <dcterms:created xsi:type="dcterms:W3CDTF">2020-08-05T18:00:36Z</dcterms:created>
  <dcterms:modified xsi:type="dcterms:W3CDTF">2023-09-19T23:56:03Z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</Properties>
</file>