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style2.xml" ContentType="application/vnd.ms-office.chartstyl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olors1.xml" ContentType="application/vnd.ms-office.chartcolorstyle+xml"/>
  <Override PartName="/ppt/charts/style1.xml" ContentType="application/vnd.ms-office.chart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charts/colors2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twies\Documents\Fire%20Board\Financials\2023\January%202023\January%202023%20Financials%20Worksheet%20(Summary)%20v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twies\Documents\Fire%20Board\Financials\2023\January%202023\January%202023%20Financials%20Worksheet%20(Summary)%20v1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twies\Documents\Fire%20Board\Financials\2023\January%202023\January%202023%20Financials%20Worksheet%20(Summary)%20v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twies\Documents\Fire%20Board\Financials\2023\January%202023\January%202023%20Financials%20Worksheet%20(Summary)%20v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January'!$B$3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January'!$C$3:$N$3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107179.94088416667</c:v>
                </c:pt>
                <c:pt idx="2">
                  <c:v>107179.94088416667</c:v>
                </c:pt>
                <c:pt idx="3">
                  <c:v>107179.94088416667</c:v>
                </c:pt>
                <c:pt idx="4">
                  <c:v>107179.94088416666</c:v>
                </c:pt>
                <c:pt idx="5">
                  <c:v>107179.94088416666</c:v>
                </c:pt>
                <c:pt idx="6">
                  <c:v>107179.94088416667</c:v>
                </c:pt>
                <c:pt idx="7">
                  <c:v>107179.94088416667</c:v>
                </c:pt>
                <c:pt idx="8">
                  <c:v>107179.94088416669</c:v>
                </c:pt>
                <c:pt idx="9">
                  <c:v>107179.9408841667</c:v>
                </c:pt>
                <c:pt idx="10">
                  <c:v>107179.94088416675</c:v>
                </c:pt>
                <c:pt idx="11">
                  <c:v>107179.94088416686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84-43E2-B39D-A6D68B9DD78F}"/>
            </c:ext>
          </c:extLst>
        </c:ser>
        <c:ser>
          <c:idx val="1"/>
          <c:order val="1"/>
          <c:tx>
            <c:strRef>
              <c:f>'BVAG - January'!$B$4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January'!$C$2:$N$2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January'!$C$4:$N$4</c:f>
              <c:numCache>
                <c:formatCode>General</c:formatCode>
                <c:ptCount val="12"/>
                <c:pt idx="0">
                  <c:v>3020.77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84-43E2-B39D-A6D68B9DD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283064"/>
        <c:axId val="-2147120808"/>
      </c:barChart>
      <c:catAx>
        <c:axId val="-214728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20808"/>
        <c:crosses val="autoZero"/>
        <c:auto val="1"/>
        <c:lblAlgn val="ctr"/>
        <c:lblOffset val="100"/>
        <c:noMultiLvlLbl val="0"/>
      </c:catAx>
      <c:valAx>
        <c:axId val="-2147120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28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Income BVA Actual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'BVAG - January'!$B$9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January'!$C$9:$N$9</c:f>
              <c:numCache>
                <c:formatCode>General</c:formatCode>
                <c:ptCount val="12"/>
                <c:pt idx="0">
                  <c:v>107179.94088416667</c:v>
                </c:pt>
                <c:pt idx="1">
                  <c:v>214359.88176833335</c:v>
                </c:pt>
                <c:pt idx="2">
                  <c:v>321539.82265250001</c:v>
                </c:pt>
                <c:pt idx="3">
                  <c:v>428719.76353666669</c:v>
                </c:pt>
                <c:pt idx="4">
                  <c:v>535899.70442083338</c:v>
                </c:pt>
                <c:pt idx="5">
                  <c:v>643079.64530500001</c:v>
                </c:pt>
                <c:pt idx="6">
                  <c:v>750259.58618916664</c:v>
                </c:pt>
                <c:pt idx="7">
                  <c:v>857439.52707333327</c:v>
                </c:pt>
                <c:pt idx="8">
                  <c:v>964619.4679574999</c:v>
                </c:pt>
                <c:pt idx="9">
                  <c:v>1071799.4088416665</c:v>
                </c:pt>
                <c:pt idx="10">
                  <c:v>1178979.3497258332</c:v>
                </c:pt>
                <c:pt idx="11">
                  <c:v>1286159.29061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E2-4079-A6E0-026493090DA3}"/>
            </c:ext>
          </c:extLst>
        </c:ser>
        <c:ser>
          <c:idx val="1"/>
          <c:order val="1"/>
          <c:tx>
            <c:strRef>
              <c:f>'BVAG - January'!$B$10</c:f>
              <c:strCache>
                <c:ptCount val="1"/>
                <c:pt idx="0">
                  <c:v>Actual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January'!$C$8:$N$8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January'!$C$10:$N$10</c:f>
              <c:numCache>
                <c:formatCode>General</c:formatCode>
                <c:ptCount val="12"/>
                <c:pt idx="0">
                  <c:v>3020.77</c:v>
                </c:pt>
                <c:pt idx="1">
                  <c:v>3020.77</c:v>
                </c:pt>
                <c:pt idx="2">
                  <c:v>3020.77</c:v>
                </c:pt>
                <c:pt idx="3">
                  <c:v>3020.77</c:v>
                </c:pt>
                <c:pt idx="4">
                  <c:v>3020.77</c:v>
                </c:pt>
                <c:pt idx="5">
                  <c:v>3020.77</c:v>
                </c:pt>
                <c:pt idx="6">
                  <c:v>3020.77</c:v>
                </c:pt>
                <c:pt idx="7">
                  <c:v>3020.77</c:v>
                </c:pt>
                <c:pt idx="8">
                  <c:v>3020.77</c:v>
                </c:pt>
                <c:pt idx="9">
                  <c:v>3020.77</c:v>
                </c:pt>
                <c:pt idx="10">
                  <c:v>3020.77</c:v>
                </c:pt>
                <c:pt idx="11">
                  <c:v>3020.77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E2-4079-A6E0-026493090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7136696"/>
        <c:axId val="-2147134168"/>
      </c:barChart>
      <c:catAx>
        <c:axId val="-2147136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4168"/>
        <c:crosses val="autoZero"/>
        <c:auto val="1"/>
        <c:lblAlgn val="ctr"/>
        <c:lblOffset val="100"/>
        <c:noMultiLvlLbl val="0"/>
      </c:catAx>
      <c:valAx>
        <c:axId val="-2147134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7136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 BVA Monthly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January'!$B$21</c:f>
              <c:strCache>
                <c:ptCount val="1"/>
                <c:pt idx="0">
                  <c:v>Budgeted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January'!$C$21:$N$21</c:f>
              <c:numCache>
                <c:formatCode>0.00</c:formatCode>
                <c:ptCount val="12"/>
                <c:pt idx="0">
                  <c:v>99041.633409999995</c:v>
                </c:pt>
                <c:pt idx="1">
                  <c:v>99041.633409999995</c:v>
                </c:pt>
                <c:pt idx="2">
                  <c:v>99041.633409999995</c:v>
                </c:pt>
                <c:pt idx="3">
                  <c:v>99041.633409999995</c:v>
                </c:pt>
                <c:pt idx="4">
                  <c:v>99041.633409999995</c:v>
                </c:pt>
                <c:pt idx="5">
                  <c:v>99041.633409999995</c:v>
                </c:pt>
                <c:pt idx="6">
                  <c:v>99041.633409999995</c:v>
                </c:pt>
                <c:pt idx="7">
                  <c:v>99041.633409999995</c:v>
                </c:pt>
                <c:pt idx="8">
                  <c:v>99041.633409999995</c:v>
                </c:pt>
                <c:pt idx="9">
                  <c:v>102041.63340999999</c:v>
                </c:pt>
                <c:pt idx="10">
                  <c:v>99041.633409999995</c:v>
                </c:pt>
                <c:pt idx="11">
                  <c:v>99041.633409999995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04-485D-9603-5CA99C26E13E}"/>
            </c:ext>
          </c:extLst>
        </c:ser>
        <c:ser>
          <c:idx val="0"/>
          <c:order val="1"/>
          <c:tx>
            <c:strRef>
              <c:f>'BVAG - January'!$B$20</c:f>
              <c:strCache>
                <c:ptCount val="1"/>
                <c:pt idx="0">
                  <c:v>Current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January'!$C$19:$N$19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January'!$C$20:$N$20</c:f>
              <c:numCache>
                <c:formatCode>0.00</c:formatCode>
                <c:ptCount val="12"/>
                <c:pt idx="0">
                  <c:v>71773.06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04-485D-9603-5CA99C26E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4143800"/>
        <c:axId val="2093111576"/>
      </c:barChart>
      <c:catAx>
        <c:axId val="-214414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3111576"/>
        <c:crosses val="autoZero"/>
        <c:auto val="1"/>
        <c:lblAlgn val="ctr"/>
        <c:lblOffset val="100"/>
        <c:noMultiLvlLbl val="0"/>
      </c:catAx>
      <c:valAx>
        <c:axId val="209311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4143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Expenses</a:t>
            </a:r>
            <a:r>
              <a:rPr lang="en-US" baseline="0"/>
              <a:t> BVA Monthly Accrual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'BVAG - January'!$B$27</c:f>
              <c:strCache>
                <c:ptCount val="1"/>
                <c:pt idx="0">
                  <c:v>Budget Accrual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'BVAG - January'!$C$25:$N$25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January'!$C$27:$N$27</c:f>
              <c:numCache>
                <c:formatCode>0.00</c:formatCode>
                <c:ptCount val="12"/>
                <c:pt idx="0">
                  <c:v>99041.633409999995</c:v>
                </c:pt>
                <c:pt idx="1">
                  <c:v>198083.26681999999</c:v>
                </c:pt>
                <c:pt idx="2">
                  <c:v>297124.90022999997</c:v>
                </c:pt>
                <c:pt idx="3">
                  <c:v>396166.53363999998</c:v>
                </c:pt>
                <c:pt idx="4">
                  <c:v>495208.16704999999</c:v>
                </c:pt>
                <c:pt idx="5">
                  <c:v>594249.80045999994</c:v>
                </c:pt>
                <c:pt idx="6">
                  <c:v>693291.43386999995</c:v>
                </c:pt>
                <c:pt idx="7">
                  <c:v>792333.06727999996</c:v>
                </c:pt>
                <c:pt idx="8">
                  <c:v>891374.70068999997</c:v>
                </c:pt>
                <c:pt idx="9">
                  <c:v>993416.33409999998</c:v>
                </c:pt>
                <c:pt idx="10">
                  <c:v>1092457.9675099999</c:v>
                </c:pt>
                <c:pt idx="11">
                  <c:v>1191499.6009199999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0A-48F0-BB8B-C4D71A803350}"/>
            </c:ext>
          </c:extLst>
        </c:ser>
        <c:ser>
          <c:idx val="0"/>
          <c:order val="1"/>
          <c:tx>
            <c:strRef>
              <c:f>'BVAG - January'!$B$26</c:f>
              <c:strCache>
                <c:ptCount val="1"/>
                <c:pt idx="0">
                  <c:v>Current Accrual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'BVAG - January'!$C$25:$N$25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'BVAG - January'!$C$26:$N$26</c:f>
              <c:numCache>
                <c:formatCode>General</c:formatCode>
                <c:ptCount val="12"/>
                <c:pt idx="0">
                  <c:v>71773.06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0A-48F0-BB8B-C4D71A8033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28683736"/>
        <c:axId val="-2146531576"/>
      </c:barChart>
      <c:catAx>
        <c:axId val="2128683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46531576"/>
        <c:crosses val="autoZero"/>
        <c:auto val="1"/>
        <c:lblAlgn val="ctr"/>
        <c:lblOffset val="100"/>
        <c:noMultiLvlLbl val="0"/>
      </c:catAx>
      <c:valAx>
        <c:axId val="-2146531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8683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17FA8-390D-6747-8CE0-56D92DAE5960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61F1DA-9A7F-BD43-ADBB-AB65DA016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61F1DA-9A7F-BD43-ADBB-AB65DA0167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5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5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4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41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07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3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43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0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64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9052"/>
            <a:ext cx="8229600" cy="61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308"/>
            <a:ext cx="8229600" cy="4953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8DA2C-B2C3-3349-AA9F-8CF2E1B95882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683F-222E-D448-A84C-9681453EA7A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creen Shot 2020-04-14 at 8.15.1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1" y="78154"/>
            <a:ext cx="2196123" cy="416108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68031" y="78154"/>
            <a:ext cx="8839200" cy="996461"/>
          </a:xfrm>
          <a:prstGeom prst="rect">
            <a:avLst/>
          </a:prstGeom>
          <a:noFill/>
          <a:ln>
            <a:solidFill>
              <a:schemeClr val="tx2"/>
            </a:solidFill>
          </a:ln>
          <a:effectLst>
            <a:outerShdw blurRad="40000" dist="23000" dir="5400000" sx="0" sy="0" rotWithShape="0">
              <a:srgbClr val="000000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NFPD Balance Sheet –  January 2023</a:t>
            </a:r>
          </a:p>
        </p:txBody>
      </p:sp>
      <p:sp>
        <p:nvSpPr>
          <p:cNvPr id="3" name="Rectangle 2"/>
          <p:cNvSpPr/>
          <p:nvPr/>
        </p:nvSpPr>
        <p:spPr>
          <a:xfrm>
            <a:off x="2676796" y="3244334"/>
            <a:ext cx="1846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8080A-5502-4186-A452-3E4C01BA3B70}"/>
              </a:ext>
            </a:extLst>
          </p:cNvPr>
          <p:cNvSpPr txBox="1"/>
          <p:nvPr/>
        </p:nvSpPr>
        <p:spPr>
          <a:xfrm>
            <a:off x="4475711" y="1298713"/>
            <a:ext cx="44861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Items of note:</a:t>
            </a:r>
          </a:p>
          <a:p>
            <a:pPr marL="342900" indent="-342900">
              <a:buAutoNum type="arabicParenR"/>
            </a:pPr>
            <a:r>
              <a:rPr lang="en-US" sz="1600" dirty="0"/>
              <a:t>Last year in January 2022: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600" dirty="0"/>
              <a:t>Total funds = $366,093</a:t>
            </a:r>
          </a:p>
          <a:p>
            <a:pPr marL="800100" lvl="1" indent="-342900">
              <a:buAutoNum type="alphaLcParenR"/>
            </a:pPr>
            <a:r>
              <a:rPr lang="en-US" sz="1600" dirty="0"/>
              <a:t>Total unreserved funds = $128,198 (significantly better financial position in 2023)</a:t>
            </a:r>
          </a:p>
          <a:p>
            <a:pPr marL="342900" indent="-342900">
              <a:buAutoNum type="arabicParenR"/>
            </a:pPr>
            <a:r>
              <a:rPr lang="en-US" sz="1600" dirty="0"/>
              <a:t>Expect first significant tax revenue by March, </a:t>
            </a:r>
          </a:p>
          <a:p>
            <a:r>
              <a:rPr lang="en-US" sz="1600" dirty="0"/>
              <a:t>        &gt; $300K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245001-A0CA-4A31-B333-120BD063F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34" y="1080836"/>
            <a:ext cx="4211088" cy="5669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9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Income – January 2023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977" y="5699413"/>
            <a:ext cx="82825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To date received $3020 which is interest and donations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Other income received $200 is fire inspection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$22K in accounts receivable for wildland fire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  <p:pic>
        <p:nvPicPr>
          <p:cNvPr id="3074" name="FILTER" hidden="1">
            <a:extLst>
              <a:ext uri="{FF2B5EF4-FFF2-40B4-BE49-F238E27FC236}">
                <a16:creationId xmlns:a16="http://schemas.microsoft.com/office/drawing/2014/main" id="{BFC12365-A7A2-4555-8334-A59637DC95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0C6155-A241-4D4A-B37E-A0FE1E3383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5815" y="2547148"/>
            <a:ext cx="6947796" cy="7429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4BCD6D7-79B2-4FB4-B50C-791F5333DF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815" y="1074615"/>
            <a:ext cx="6953250" cy="1485900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3E0EDAD7-27F1-6543-B32F-2210AA7BF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590317"/>
              </p:ext>
            </p:extLst>
          </p:nvPr>
        </p:nvGraphicFramePr>
        <p:xfrm>
          <a:off x="59267" y="3428999"/>
          <a:ext cx="4512733" cy="2238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EC391E14-3677-414A-B768-4E4FBB722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073570"/>
              </p:ext>
            </p:extLst>
          </p:nvPr>
        </p:nvGraphicFramePr>
        <p:xfrm>
          <a:off x="4458748" y="3428999"/>
          <a:ext cx="4626779" cy="226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43781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Expense – January 2023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822" y="5724816"/>
            <a:ext cx="8587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$27.3K under spent for January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/>
              <a:t>Spend budget evenly allocated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535F50-5006-409D-87D4-137AE6321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251" y="1074615"/>
            <a:ext cx="6953250" cy="1847850"/>
          </a:xfrm>
          <a:prstGeom prst="rect">
            <a:avLst/>
          </a:prstGeom>
        </p:spPr>
      </p:pic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4D186BD-3780-8549-9E55-9C8ECDD77E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093266"/>
              </p:ext>
            </p:extLst>
          </p:nvPr>
        </p:nvGraphicFramePr>
        <p:xfrm>
          <a:off x="62441" y="3064476"/>
          <a:ext cx="4295375" cy="232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FFB2445-5737-3442-A2D2-323EFABCE1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10054"/>
              </p:ext>
            </p:extLst>
          </p:nvPr>
        </p:nvGraphicFramePr>
        <p:xfrm>
          <a:off x="4497859" y="3074773"/>
          <a:ext cx="4583700" cy="232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232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NFPD Finance – January Summary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8265" y="1280777"/>
            <a:ext cx="873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/>
              <a:t>In very good financial shape heading into 2023</a:t>
            </a:r>
          </a:p>
        </p:txBody>
      </p:sp>
    </p:spTree>
    <p:extLst>
      <p:ext uri="{BB962C8B-B14F-4D97-AF65-F5344CB8AC3E}">
        <p14:creationId xmlns:p14="http://schemas.microsoft.com/office/powerpoint/2010/main" val="2887393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5BABA26B305243A60A31FCA787FEA4" ma:contentTypeVersion="15" ma:contentTypeDescription="Create a new document." ma:contentTypeScope="" ma:versionID="316333fef504376e70e22e2ea6811bb9">
  <xsd:schema xmlns:xsd="http://www.w3.org/2001/XMLSchema" xmlns:xs="http://www.w3.org/2001/XMLSchema" xmlns:p="http://schemas.microsoft.com/office/2006/metadata/properties" xmlns:ns2="0b42ca36-c917-426e-b10f-a601cd052900" xmlns:ns3="66d75f40-7d24-403a-a859-e7f12c41f900" targetNamespace="http://schemas.microsoft.com/office/2006/metadata/properties" ma:root="true" ma:fieldsID="73d113b2469ae60ca7ef57232326775a" ns2:_="" ns3:_="">
    <xsd:import namespace="0b42ca36-c917-426e-b10f-a601cd052900"/>
    <xsd:import namespace="66d75f40-7d24-403a-a859-e7f12c41f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42ca36-c917-426e-b10f-a601cd052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163435-b481-4f32-b3c0-29a0a12426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d75f40-7d24-403a-a859-e7f12c41f90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877865d3-a4a9-4a08-8cda-27d5374147dc}" ma:internalName="TaxCatchAll" ma:showField="CatchAllData" ma:web="66d75f40-7d24-403a-a859-e7f12c41f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6d75f40-7d24-403a-a859-e7f12c41f900" xsi:nil="true"/>
    <lcf76f155ced4ddcb4097134ff3c332f xmlns="0b42ca36-c917-426e-b10f-a601cd0529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0A160E9-B517-4BB5-8093-D24EA6CA4232}"/>
</file>

<file path=customXml/itemProps2.xml><?xml version="1.0" encoding="utf-8"?>
<ds:datastoreItem xmlns:ds="http://schemas.openxmlformats.org/officeDocument/2006/customXml" ds:itemID="{4E2C75A5-8630-4C93-8910-93E3CDDDC1EF}"/>
</file>

<file path=customXml/itemProps3.xml><?xml version="1.0" encoding="utf-8"?>
<ds:datastoreItem xmlns:ds="http://schemas.openxmlformats.org/officeDocument/2006/customXml" ds:itemID="{5326F440-557D-4373-9A7D-254B3EC3DBE8}"/>
</file>

<file path=docProps/app.xml><?xml version="1.0" encoding="utf-8"?>
<Properties xmlns="http://schemas.openxmlformats.org/officeDocument/2006/extended-properties" xmlns:vt="http://schemas.openxmlformats.org/officeDocument/2006/docPropsVTypes">
  <TotalTime>147754</TotalTime>
  <Words>121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NFPD Balance Sheet –  January 2023</vt:lpstr>
      <vt:lpstr>NFPD Income – January 2023</vt:lpstr>
      <vt:lpstr>NFPD Expense – January 2023</vt:lpstr>
      <vt:lpstr>NFPD Finance – January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Wieseler</dc:creator>
  <cp:lastModifiedBy>Todd Wieseler</cp:lastModifiedBy>
  <cp:revision>116</cp:revision>
  <dcterms:created xsi:type="dcterms:W3CDTF">2020-08-05T18:00:36Z</dcterms:created>
  <dcterms:modified xsi:type="dcterms:W3CDTF">2023-02-12T20:59:27Z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0x010100AA5BABA26B305243A60A31FCA787FEA4</vt:lpwstr>
  </property>
</Properties>
</file>