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57" y="5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June%202023\June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July'!$B$3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2-49A7-9881-FF1480ABBECE}"/>
            </c:ext>
          </c:extLst>
        </c:ser>
        <c:ser>
          <c:idx val="1"/>
          <c:order val="1"/>
          <c:tx>
            <c:strRef>
              <c:f>'BVAG - July'!$B$4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248687.7699999999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2-49A7-9881-FF1480ABB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July'!$B$9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4-42DA-BC47-03CC791878C4}"/>
            </c:ext>
          </c:extLst>
        </c:ser>
        <c:ser>
          <c:idx val="1"/>
          <c:order val="1"/>
          <c:tx>
            <c:strRef>
              <c:f>'BVAG - July'!$B$10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1166235.8799999999</c:v>
                </c:pt>
                <c:pt idx="7">
                  <c:v>1166235.8799999999</c:v>
                </c:pt>
                <c:pt idx="8">
                  <c:v>1166235.8799999999</c:v>
                </c:pt>
                <c:pt idx="9">
                  <c:v>1166235.8799999999</c:v>
                </c:pt>
                <c:pt idx="10">
                  <c:v>1166235.8799999999</c:v>
                </c:pt>
                <c:pt idx="11">
                  <c:v>1166235.8799999999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4-42DA-BC47-03CC79187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July'!$B$21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03-4ACD-98D3-DEA7ED8C99F7}"/>
            </c:ext>
          </c:extLst>
        </c:ser>
        <c:ser>
          <c:idx val="0"/>
          <c:order val="1"/>
          <c:tx>
            <c:strRef>
              <c:f>'BVAG - July'!$B$20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83182.22</c:v>
                </c:pt>
                <c:pt idx="4">
                  <c:v>96793.560000000027</c:v>
                </c:pt>
                <c:pt idx="5">
                  <c:v>101100.76999999997</c:v>
                </c:pt>
                <c:pt idx="6">
                  <c:v>68537.38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03-4ACD-98D3-DEA7ED8C9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July'!$B$27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E-4131-9379-5E7B4F985866}"/>
            </c:ext>
          </c:extLst>
        </c:ser>
        <c:ser>
          <c:idx val="0"/>
          <c:order val="1"/>
          <c:tx>
            <c:strRef>
              <c:f>'BVAG - July'!$B$26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414217.31999999995</c:v>
                </c:pt>
                <c:pt idx="4">
                  <c:v>511010.88</c:v>
                </c:pt>
                <c:pt idx="5">
                  <c:v>612111.65</c:v>
                </c:pt>
                <c:pt idx="6">
                  <c:v>680649.03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E-4131-9379-5E7B4F985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July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67527" y="4624782"/>
            <a:ext cx="63521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Gen Op Fund, Checking/Savings,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July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$800,606.97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$596,873.77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3123789" y="1343967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6" y="2926865"/>
            <a:ext cx="6449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Acct 1028 by $2,254.64, interest to be accrued in Gen Op Fund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5285F94-E0FE-3E69-D90F-79DBE946B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42" y="3929010"/>
            <a:ext cx="3471863" cy="1905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C6DA49-4079-8FE4-76AA-C556D9DD4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54" y="1292401"/>
            <a:ext cx="3752040" cy="15235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2332EF2-748E-C9DC-B3B4-085F0A318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390" y="1325277"/>
            <a:ext cx="3352800" cy="12763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A72E1C7-840C-EB51-BDF6-E7B4C8F94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787" y="3732646"/>
            <a:ext cx="3438889" cy="20841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7B22529-7478-8426-DF18-D1E298AD74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641" y="3512406"/>
            <a:ext cx="3443493" cy="249407"/>
          </a:xfrm>
          <a:prstGeom prst="rect">
            <a:avLst/>
          </a:prstGeom>
        </p:spPr>
      </p:pic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83602"/>
              </p:ext>
            </p:extLst>
          </p:nvPr>
        </p:nvGraphicFramePr>
        <p:xfrm>
          <a:off x="66493" y="3946315"/>
          <a:ext cx="363517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587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817587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Unreserved Funds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$941,288.23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July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400023"/>
            <a:ext cx="851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$1,146,921 in tax revenue + $1602 (donations) + $5,519 (uncategorized) +$14,695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Income” received in July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has received 91% of total 2023 income through July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636916"/>
              </p:ext>
            </p:extLst>
          </p:nvPr>
        </p:nvGraphicFramePr>
        <p:xfrm>
          <a:off x="59266" y="3070461"/>
          <a:ext cx="4405681" cy="2306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289531"/>
              </p:ext>
            </p:extLst>
          </p:nvPr>
        </p:nvGraphicFramePr>
        <p:xfrm>
          <a:off x="4572000" y="3070460"/>
          <a:ext cx="4447106" cy="230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9936E8D-3A3C-0F4D-B79C-B760D3230E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4083" y="1074615"/>
            <a:ext cx="59531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July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302" y="5896765"/>
            <a:ext cx="4553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Expenses” reported for July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$30K underspent for July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5045572" y="5911957"/>
            <a:ext cx="319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YTD underspent by $12,642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471985"/>
              </p:ext>
            </p:extLst>
          </p:nvPr>
        </p:nvGraphicFramePr>
        <p:xfrm>
          <a:off x="62443" y="3428999"/>
          <a:ext cx="4429268" cy="248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776190"/>
              </p:ext>
            </p:extLst>
          </p:nvPr>
        </p:nvGraphicFramePr>
        <p:xfrm>
          <a:off x="4652293" y="3428998"/>
          <a:ext cx="4331130" cy="246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DB87BAE6-6DC1-ACC8-353D-2AFA36D58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30" y="1094233"/>
            <a:ext cx="8120743" cy="227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July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Offset in June expense in Treasurer’s report reconciled: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good shape for month ending July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5D05F4-AFA6-BF80-1FB1-78AD0E69A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945" y="1719778"/>
            <a:ext cx="4002955" cy="159860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95C44D5-972C-8B8B-4BEE-8B2DEE3628F6}"/>
              </a:ext>
            </a:extLst>
          </p:cNvPr>
          <p:cNvGrpSpPr/>
          <p:nvPr/>
        </p:nvGrpSpPr>
        <p:grpSpPr>
          <a:xfrm>
            <a:off x="992998" y="1939886"/>
            <a:ext cx="3176731" cy="1706509"/>
            <a:chOff x="992998" y="2334984"/>
            <a:chExt cx="3176731" cy="170650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2203138-85D8-F17D-87D8-21C865F61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2998" y="2334984"/>
              <a:ext cx="3176731" cy="1706509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47708CD-C9C6-9814-E36B-06C3956E378C}"/>
                </a:ext>
              </a:extLst>
            </p:cNvPr>
            <p:cNvSpPr/>
            <p:nvPr/>
          </p:nvSpPr>
          <p:spPr>
            <a:xfrm>
              <a:off x="2543262" y="2743200"/>
              <a:ext cx="243479" cy="10559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5AB6DBF-0A71-3D16-7F44-1CDAC2AB20AD}"/>
              </a:ext>
            </a:extLst>
          </p:cNvPr>
          <p:cNvSpPr txBox="1"/>
          <p:nvPr/>
        </p:nvSpPr>
        <p:spPr>
          <a:xfrm>
            <a:off x="4407486" y="3757383"/>
            <a:ext cx="38698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Bar graph showed $92K while total spend was $109K =&gt; difference as $13,073 of capital outlay and negative Training expense in May that threw off spreadsheet calculations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6E6746-F4ED-1EFF-F5F3-6285292742C0}"/>
              </a:ext>
            </a:extLst>
          </p:cNvPr>
          <p:cNvCxnSpPr>
            <a:cxnSpLocks/>
          </p:cNvCxnSpPr>
          <p:nvPr/>
        </p:nvCxnSpPr>
        <p:spPr>
          <a:xfrm flipH="1" flipV="1">
            <a:off x="2786741" y="3188238"/>
            <a:ext cx="2720704" cy="6108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842EEF9-0279-5F51-9139-571A4045F0DC}"/>
              </a:ext>
            </a:extLst>
          </p:cNvPr>
          <p:cNvCxnSpPr>
            <a:cxnSpLocks/>
          </p:cNvCxnSpPr>
          <p:nvPr/>
        </p:nvCxnSpPr>
        <p:spPr>
          <a:xfrm flipH="1" flipV="1">
            <a:off x="6814457" y="3188238"/>
            <a:ext cx="353786" cy="6108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A7FA9A-B057-4886-B6EC-3431A077066A}"/>
</file>

<file path=customXml/itemProps2.xml><?xml version="1.0" encoding="utf-8"?>
<ds:datastoreItem xmlns:ds="http://schemas.openxmlformats.org/officeDocument/2006/customXml" ds:itemID="{602E3E9F-F46C-4BC9-B72B-E3C11A1D3D34}"/>
</file>

<file path=customXml/itemProps3.xml><?xml version="1.0" encoding="utf-8"?>
<ds:datastoreItem xmlns:ds="http://schemas.openxmlformats.org/officeDocument/2006/customXml" ds:itemID="{5D0AD50F-80CA-47C1-92E4-274FA780810B}"/>
</file>

<file path=docProps/app.xml><?xml version="1.0" encoding="utf-8"?>
<Properties xmlns="http://schemas.openxmlformats.org/officeDocument/2006/extended-properties" xmlns:vt="http://schemas.openxmlformats.org/officeDocument/2006/docPropsVTypes">
  <TotalTime>262973</TotalTime>
  <Words>223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July 2023</vt:lpstr>
      <vt:lpstr>NFPD Income – July 2023</vt:lpstr>
      <vt:lpstr>NFPD Expense – July 2023</vt:lpstr>
      <vt:lpstr>NFPD Finance – July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144</cp:revision>
  <dcterms:created xsi:type="dcterms:W3CDTF">2020-08-05T18:00:36Z</dcterms:created>
  <dcterms:modified xsi:type="dcterms:W3CDTF">2023-08-12T23:48:04Z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